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0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1" r:id="rId9"/>
    <p:sldId id="279" r:id="rId10"/>
    <p:sldId id="577" r:id="rId11"/>
    <p:sldId id="413" r:id="rId12"/>
    <p:sldId id="544" r:id="rId13"/>
    <p:sldId id="275" r:id="rId14"/>
    <p:sldId id="280" r:id="rId15"/>
    <p:sldId id="277" r:id="rId16"/>
    <p:sldId id="276" r:id="rId17"/>
    <p:sldId id="417" r:id="rId18"/>
    <p:sldId id="287" r:id="rId19"/>
    <p:sldId id="298" r:id="rId20"/>
    <p:sldId id="580" r:id="rId21"/>
    <p:sldId id="581" r:id="rId22"/>
    <p:sldId id="498" r:id="rId23"/>
    <p:sldId id="500" r:id="rId24"/>
    <p:sldId id="501" r:id="rId25"/>
    <p:sldId id="502" r:id="rId26"/>
    <p:sldId id="503" r:id="rId27"/>
    <p:sldId id="504" r:id="rId28"/>
    <p:sldId id="505" r:id="rId29"/>
    <p:sldId id="560" r:id="rId30"/>
    <p:sldId id="300" r:id="rId31"/>
    <p:sldId id="323" r:id="rId32"/>
    <p:sldId id="324" r:id="rId33"/>
    <p:sldId id="326" r:id="rId34"/>
    <p:sldId id="564" r:id="rId35"/>
    <p:sldId id="583" r:id="rId36"/>
    <p:sldId id="565" r:id="rId37"/>
    <p:sldId id="582" r:id="rId38"/>
    <p:sldId id="569" r:id="rId39"/>
    <p:sldId id="474" r:id="rId40"/>
    <p:sldId id="561" r:id="rId41"/>
    <p:sldId id="563" r:id="rId42"/>
    <p:sldId id="568" r:id="rId43"/>
    <p:sldId id="289" r:id="rId44"/>
    <p:sldId id="584" r:id="rId45"/>
    <p:sldId id="332" r:id="rId46"/>
    <p:sldId id="572" r:id="rId47"/>
    <p:sldId id="574" r:id="rId48"/>
    <p:sldId id="451" r:id="rId49"/>
    <p:sldId id="457" r:id="rId50"/>
    <p:sldId id="346" r:id="rId51"/>
    <p:sldId id="347" r:id="rId52"/>
    <p:sldId id="354" r:id="rId53"/>
    <p:sldId id="361" r:id="rId54"/>
    <p:sldId id="467" r:id="rId55"/>
    <p:sldId id="575" r:id="rId56"/>
    <p:sldId id="576" r:id="rId57"/>
    <p:sldId id="586" r:id="rId58"/>
    <p:sldId id="291" r:id="rId59"/>
    <p:sldId id="359" r:id="rId60"/>
    <p:sldId id="587" r:id="rId61"/>
    <p:sldId id="358" r:id="rId62"/>
    <p:sldId id="588" r:id="rId63"/>
    <p:sldId id="591" r:id="rId64"/>
    <p:sldId id="531" r:id="rId65"/>
    <p:sldId id="532" r:id="rId66"/>
    <p:sldId id="389" r:id="rId67"/>
    <p:sldId id="534" r:id="rId68"/>
    <p:sldId id="528" r:id="rId69"/>
    <p:sldId id="530" r:id="rId70"/>
    <p:sldId id="458" r:id="rId71"/>
    <p:sldId id="290" r:id="rId72"/>
    <p:sldId id="601" r:id="rId73"/>
    <p:sldId id="598" r:id="rId74"/>
    <p:sldId id="600" r:id="rId75"/>
    <p:sldId id="480" r:id="rId76"/>
    <p:sldId id="479" r:id="rId77"/>
    <p:sldId id="516" r:id="rId78"/>
    <p:sldId id="293" r:id="rId79"/>
    <p:sldId id="478" r:id="rId80"/>
    <p:sldId id="590" r:id="rId81"/>
    <p:sldId id="257" r:id="rId82"/>
    <p:sldId id="373" r:id="rId83"/>
    <p:sldId id="408" r:id="rId84"/>
    <p:sldId id="403" r:id="rId85"/>
    <p:sldId id="414" r:id="rId86"/>
    <p:sldId id="416" r:id="rId87"/>
    <p:sldId id="418" r:id="rId88"/>
    <p:sldId id="419" r:id="rId89"/>
    <p:sldId id="442" r:id="rId90"/>
    <p:sldId id="443" r:id="rId91"/>
    <p:sldId id="445" r:id="rId92"/>
    <p:sldId id="446" r:id="rId93"/>
    <p:sldId id="448" r:id="rId94"/>
    <p:sldId id="450" r:id="rId95"/>
    <p:sldId id="455" r:id="rId96"/>
    <p:sldId id="469" r:id="rId97"/>
    <p:sldId id="484" r:id="rId98"/>
    <p:sldId id="491" r:id="rId99"/>
    <p:sldId id="492" r:id="rId100"/>
    <p:sldId id="493" r:id="rId101"/>
    <p:sldId id="497" r:id="rId102"/>
    <p:sldId id="507" r:id="rId103"/>
    <p:sldId id="508" r:id="rId104"/>
    <p:sldId id="509" r:id="rId105"/>
    <p:sldId id="510" r:id="rId106"/>
    <p:sldId id="511" r:id="rId107"/>
    <p:sldId id="512" r:id="rId108"/>
    <p:sldId id="513" r:id="rId109"/>
    <p:sldId id="519" r:id="rId110"/>
    <p:sldId id="520" r:id="rId111"/>
    <p:sldId id="535" r:id="rId112"/>
    <p:sldId id="536" r:id="rId113"/>
    <p:sldId id="546" r:id="rId114"/>
    <p:sldId id="549" r:id="rId115"/>
    <p:sldId id="550" r:id="rId116"/>
    <p:sldId id="552" r:id="rId117"/>
    <p:sldId id="553" r:id="rId118"/>
    <p:sldId id="554" r:id="rId119"/>
    <p:sldId id="404" r:id="rId120"/>
    <p:sldId id="567" r:id="rId121"/>
    <p:sldId id="589" r:id="rId122"/>
    <p:sldId id="592" r:id="rId123"/>
    <p:sldId id="593" r:id="rId124"/>
    <p:sldId id="594" r:id="rId125"/>
    <p:sldId id="595" r:id="rId126"/>
    <p:sldId id="597" r:id="rId127"/>
    <p:sldId id="596" r:id="rId128"/>
    <p:sldId id="599" r:id="rId1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>
        <p:guide orient="horz" pos="424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79.emf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Relationship Id="rId4" Type="http://schemas.openxmlformats.org/officeDocument/2006/relationships/image" Target="../media/image9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46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4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image" Target="../media/image187.emf"/><Relationship Id="rId1" Type="http://schemas.openxmlformats.org/officeDocument/2006/relationships/image" Target="../media/image186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image" Target="../media/image19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05/06/2015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53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496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95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0662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365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Commencer perspectives par ça</a:t>
            </a:r>
          </a:p>
          <a:p>
            <a:endParaRPr lang="fr-FR" dirty="0" smtClean="0"/>
          </a:p>
          <a:p>
            <a:r>
              <a:rPr lang="fr-FR" dirty="0" smtClean="0"/>
              <a:t>Outil plus large, adapter à des </a:t>
            </a:r>
            <a:r>
              <a:rPr lang="fr-FR" dirty="0" err="1" smtClean="0"/>
              <a:t>contexts</a:t>
            </a:r>
            <a:r>
              <a:rPr lang="fr-FR" baseline="0" dirty="0" smtClean="0"/>
              <a:t> grosse donnée, par exemple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91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9767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-&gt;mettre au</a:t>
            </a:r>
            <a:r>
              <a:rPr lang="fr-FR" baseline="0" dirty="0" smtClean="0"/>
              <a:t> fil des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Rasoir </a:t>
            </a:r>
            <a:r>
              <a:rPr lang="fr-FR" dirty="0" err="1" smtClean="0"/>
              <a:t>d’occam</a:t>
            </a:r>
            <a:endParaRPr lang="fr-FR" dirty="0" smtClean="0"/>
          </a:p>
          <a:p>
            <a:r>
              <a:rPr lang="fr-FR" dirty="0" smtClean="0"/>
              <a:t>Simplifier, virer superflu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591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JM: ne comprend pas ce que je veux faire</a:t>
            </a:r>
          </a:p>
          <a:p>
            <a:r>
              <a:rPr lang="fr-FR" dirty="0" smtClean="0"/>
              <a:t>Notations? Comment </a:t>
            </a:r>
            <a:r>
              <a:rPr lang="fr-FR" dirty="0" err="1" smtClean="0"/>
              <a:t>vont-elles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Partitionning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problm</a:t>
            </a:r>
            <a:r>
              <a:rPr lang="fr-FR" baseline="0" dirty="0" smtClean="0"/>
              <a:t>?</a:t>
            </a:r>
          </a:p>
          <a:p>
            <a:endParaRPr lang="fr-FR" baseline="0" dirty="0" smtClean="0"/>
          </a:p>
          <a:p>
            <a:r>
              <a:rPr lang="fr-FR" baseline="0" dirty="0" smtClean="0"/>
              <a:t>Où mettre ce slide? (virer?)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Problème: regrouper des 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Attention inclusion set partitions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Backup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4446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r>
              <a:rPr lang="fr-FR" baseline="0" dirty="0" smtClean="0"/>
              <a:t> quoi ça sert?</a:t>
            </a:r>
          </a:p>
          <a:p>
            <a:r>
              <a:rPr lang="fr-FR" baseline="0" dirty="0" smtClean="0"/>
              <a:t>Arrive plus tôt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0203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Trop d’infos</a:t>
            </a:r>
          </a:p>
          <a:p>
            <a:r>
              <a:rPr lang="fr-FR" dirty="0" smtClean="0"/>
              <a:t>Simplifier</a:t>
            </a:r>
          </a:p>
          <a:p>
            <a:r>
              <a:rPr lang="fr-FR" dirty="0" smtClean="0"/>
              <a:t>Pas besoin de slide pour expliquer </a:t>
            </a:r>
            <a:r>
              <a:rPr lang="fr-FR" dirty="0" err="1" smtClean="0"/>
              <a:t>discretisation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9770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partie du haut</a:t>
            </a:r>
          </a:p>
          <a:p>
            <a:r>
              <a:rPr lang="fr-FR" dirty="0" smtClean="0"/>
              <a:t>Pas très utile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777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quoi ça sert? Flot déjà montré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8506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5835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884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Enchainer</a:t>
            </a:r>
            <a:r>
              <a:rPr lang="fr-FR" baseline="0" dirty="0" smtClean="0"/>
              <a:t> dessus.</a:t>
            </a:r>
          </a:p>
          <a:p>
            <a:r>
              <a:rPr lang="fr-FR" baseline="0" dirty="0" smtClean="0"/>
              <a:t>Trace? Population? Trace -&gt; ST</a:t>
            </a:r>
          </a:p>
          <a:p>
            <a:r>
              <a:rPr lang="fr-FR" baseline="0" dirty="0" smtClean="0"/>
              <a:t>On a besoin d’une population pour découper en phase</a:t>
            </a:r>
          </a:p>
          <a:p>
            <a:r>
              <a:rPr lang="fr-FR" baseline="0" dirty="0" smtClean="0"/>
              <a:t>Trace -&gt; discrétisée selon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832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moyen/objet</a:t>
            </a:r>
          </a:p>
          <a:p>
            <a:r>
              <a:rPr lang="fr-FR" dirty="0" err="1" smtClean="0"/>
              <a:t>Microscopic</a:t>
            </a:r>
            <a:r>
              <a:rPr lang="fr-FR" baseline="0" dirty="0" smtClean="0"/>
              <a:t> observation-&gt; matrix </a:t>
            </a:r>
            <a:r>
              <a:rPr lang="fr-FR" baseline="0" dirty="0" err="1" smtClean="0"/>
              <a:t>generation</a:t>
            </a:r>
            <a:endParaRPr lang="fr-FR" baseline="0" dirty="0" smtClean="0"/>
          </a:p>
          <a:p>
            <a:r>
              <a:rPr lang="fr-FR" baseline="0" dirty="0" smtClean="0"/>
              <a:t>Virer microscope et disquette</a:t>
            </a:r>
          </a:p>
          <a:p>
            <a:r>
              <a:rPr lang="fr-FR" baseline="0" dirty="0" err="1" smtClean="0"/>
              <a:t>Gloabelemtn</a:t>
            </a:r>
            <a:r>
              <a:rPr lang="fr-FR" baseline="0" dirty="0" smtClean="0"/>
              <a:t>, alléger le slide</a:t>
            </a:r>
          </a:p>
          <a:p>
            <a:r>
              <a:rPr lang="fr-FR" baseline="0" dirty="0" smtClean="0"/>
              <a:t>Time slice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: trop flou,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explication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5932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QU’est-ce qu’apporte en plus l’outil</a:t>
            </a:r>
          </a:p>
          <a:p>
            <a:r>
              <a:rPr lang="fr-FR" dirty="0" smtClean="0"/>
              <a:t>-&gt; </a:t>
            </a:r>
            <a:r>
              <a:rPr lang="fr-FR" dirty="0" err="1" smtClean="0"/>
              <a:t>overview</a:t>
            </a:r>
            <a:r>
              <a:rPr lang="fr-FR" dirty="0" smtClean="0"/>
              <a:t> général?</a:t>
            </a:r>
          </a:p>
          <a:p>
            <a:r>
              <a:rPr lang="fr-FR" dirty="0" smtClean="0"/>
              <a:t>Faire ressortir</a:t>
            </a:r>
            <a:r>
              <a:rPr lang="fr-FR" baseline="0" dirty="0" smtClean="0"/>
              <a:t> que quand on zoome on garde le contexte-&gt; IHM</a:t>
            </a:r>
          </a:p>
          <a:p>
            <a:r>
              <a:rPr lang="fr-FR" baseline="0" dirty="0" smtClean="0"/>
              <a:t>Pas parler tout de suite de l’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137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(a voir)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2875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Présente</a:t>
            </a:r>
            <a:r>
              <a:rPr lang="fr-FR" baseline="0" dirty="0" smtClean="0"/>
              <a:t>r les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anecdotiques dans un seul slide, ex: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de l’outil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636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127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2879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Redondant…</a:t>
            </a:r>
          </a:p>
          <a:p>
            <a:r>
              <a:rPr lang="fr-FR" dirty="0" smtClean="0"/>
              <a:t>Attention aux icônes…</a:t>
            </a:r>
          </a:p>
          <a:p>
            <a:r>
              <a:rPr lang="fr-FR" dirty="0" smtClean="0"/>
              <a:t>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7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05/06/2015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05/06/2015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05/06/2015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05/06/2015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05/06/2015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05/06/2015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05/06/2015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05/06/2015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05/06/2015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2.vsd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.jpeg"/><Relationship Id="rId4" Type="http://schemas.openxmlformats.org/officeDocument/2006/relationships/image" Target="../media/image17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image" Target="../media/image176.png"/><Relationship Id="rId7" Type="http://schemas.openxmlformats.org/officeDocument/2006/relationships/image" Target="../media/image18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85.emf"/><Relationship Id="rId4" Type="http://schemas.openxmlformats.org/officeDocument/2006/relationships/oleObject" Target="../embeddings/oleObject4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111.png"/><Relationship Id="rId12" Type="http://schemas.openxmlformats.org/officeDocument/2006/relationships/image" Target="../media/image1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89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86.emf"/><Relationship Id="rId15" Type="http://schemas.openxmlformats.org/officeDocument/2006/relationships/image" Target="../media/image1520.PNG"/><Relationship Id="rId10" Type="http://schemas.openxmlformats.org/officeDocument/2006/relationships/image" Target="../media/image187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89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30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94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92.png"/><Relationship Id="rId4" Type="http://schemas.openxmlformats.org/officeDocument/2006/relationships/image" Target="../media/image193.emf"/><Relationship Id="rId9" Type="http://schemas.openxmlformats.org/officeDocument/2006/relationships/image" Target="../media/image111.png"/><Relationship Id="rId14" Type="http://schemas.openxmlformats.org/officeDocument/2006/relationships/oleObject" Target="../embeddings/oleObject10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microsoft.com/office/2007/relationships/hdphoto" Target="../media/hdphoto7.wdp"/><Relationship Id="rId7" Type="http://schemas.openxmlformats.org/officeDocument/2006/relationships/image" Target="../media/image8.png"/><Relationship Id="rId12" Type="http://schemas.openxmlformats.org/officeDocument/2006/relationships/image" Target="../media/image205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4.png"/><Relationship Id="rId5" Type="http://schemas.openxmlformats.org/officeDocument/2006/relationships/image" Target="../media/image20.png"/><Relationship Id="rId15" Type="http://schemas.openxmlformats.org/officeDocument/2006/relationships/image" Target="../media/image184.jpeg"/><Relationship Id="rId10" Type="http://schemas.openxmlformats.org/officeDocument/2006/relationships/image" Target="../media/image203.png"/><Relationship Id="rId4" Type="http://schemas.openxmlformats.org/officeDocument/2006/relationships/image" Target="../media/image200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14.gif"/><Relationship Id="rId18" Type="http://schemas.openxmlformats.org/officeDocument/2006/relationships/image" Target="../media/image219.png"/><Relationship Id="rId3" Type="http://schemas.microsoft.com/office/2007/relationships/hdphoto" Target="../media/hdphoto7.wdp"/><Relationship Id="rId21" Type="http://schemas.openxmlformats.org/officeDocument/2006/relationships/image" Target="../media/image222.gif"/><Relationship Id="rId7" Type="http://schemas.openxmlformats.org/officeDocument/2006/relationships/image" Target="../media/image210.png"/><Relationship Id="rId12" Type="http://schemas.openxmlformats.org/officeDocument/2006/relationships/image" Target="../media/image213.png"/><Relationship Id="rId17" Type="http://schemas.openxmlformats.org/officeDocument/2006/relationships/image" Target="../media/image218.jpeg"/><Relationship Id="rId2" Type="http://schemas.openxmlformats.org/officeDocument/2006/relationships/image" Target="../media/image199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2.jpeg"/><Relationship Id="rId5" Type="http://schemas.openxmlformats.org/officeDocument/2006/relationships/image" Target="../media/image208.png"/><Relationship Id="rId15" Type="http://schemas.openxmlformats.org/officeDocument/2006/relationships/image" Target="../media/image216.jpeg"/><Relationship Id="rId23" Type="http://schemas.openxmlformats.org/officeDocument/2006/relationships/image" Target="../media/image224.png"/><Relationship Id="rId10" Type="http://schemas.microsoft.com/office/2007/relationships/hdphoto" Target="../media/hdphoto9.wdp"/><Relationship Id="rId19" Type="http://schemas.openxmlformats.org/officeDocument/2006/relationships/image" Target="../media/image220.png"/><Relationship Id="rId4" Type="http://schemas.openxmlformats.org/officeDocument/2006/relationships/image" Target="../media/image200.png"/><Relationship Id="rId9" Type="http://schemas.openxmlformats.org/officeDocument/2006/relationships/image" Target="../media/image211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jpeg"/><Relationship Id="rId4" Type="http://schemas.openxmlformats.org/officeDocument/2006/relationships/image" Target="../media/image20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08.png"/><Relationship Id="rId4" Type="http://schemas.microsoft.com/office/2007/relationships/hdphoto" Target="../media/hdphoto7.wdp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55.png"/><Relationship Id="rId5" Type="http://schemas.openxmlformats.org/officeDocument/2006/relationships/image" Target="../media/image225.emf"/><Relationship Id="rId4" Type="http://schemas.openxmlformats.org/officeDocument/2006/relationships/package" Target="../embeddings/Dessin_Microsoft_Visio55.vsdx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0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256.png"/><Relationship Id="rId9" Type="http://schemas.openxmlformats.org/officeDocument/2006/relationships/image" Target="../media/image1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226.emf"/><Relationship Id="rId4" Type="http://schemas.openxmlformats.org/officeDocument/2006/relationships/package" Target="../embeddings/Dessin_Microsoft_Visio56.vsdx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10.png"/><Relationship Id="rId4" Type="http://schemas.openxmlformats.org/officeDocument/2006/relationships/image" Target="../media/image14.png"/><Relationship Id="rId9" Type="http://schemas.openxmlformats.org/officeDocument/2006/relationships/image" Target="../media/image18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10.png"/><Relationship Id="rId4" Type="http://schemas.openxmlformats.org/officeDocument/2006/relationships/image" Target="../media/image14.png"/><Relationship Id="rId9" Type="http://schemas.openxmlformats.org/officeDocument/2006/relationships/image" Target="../media/image189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27.emf"/><Relationship Id="rId5" Type="http://schemas.openxmlformats.org/officeDocument/2006/relationships/package" Target="../embeddings/Dessin_Microsoft_Visio57.vsdx"/><Relationship Id="rId4" Type="http://schemas.openxmlformats.org/officeDocument/2006/relationships/image" Target="../media/image25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8.png"/><Relationship Id="rId4" Type="http://schemas.openxmlformats.org/officeDocument/2006/relationships/image" Target="../media/image11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3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3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35.wmf"/><Relationship Id="rId5" Type="http://schemas.openxmlformats.org/officeDocument/2006/relationships/package" Target="../embeddings/Dessin_Microsoft_Visio58.vsdx"/><Relationship Id="rId4" Type="http://schemas.openxmlformats.org/officeDocument/2006/relationships/image" Target="../media/image2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243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microsoft.com/office/2007/relationships/hdphoto" Target="../media/hdphoto15.wdp"/><Relationship Id="rId2" Type="http://schemas.openxmlformats.org/officeDocument/2006/relationships/notesSlide" Target="../notesSlides/notesSlide85.xml"/><Relationship Id="rId1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242.png"/><Relationship Id="rId5" Type="http://schemas.openxmlformats.org/officeDocument/2006/relationships/image" Target="../media/image237.png"/><Relationship Id="rId15" Type="http://schemas.openxmlformats.org/officeDocument/2006/relationships/image" Target="../media/image244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241.png"/><Relationship Id="rId1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4.vsd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5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png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6.vsd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9.emf"/><Relationship Id="rId4" Type="http://schemas.openxmlformats.org/officeDocument/2006/relationships/package" Target="../embeddings/Dessin_Microsoft_Visio7.vsdx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wmf"/><Relationship Id="rId11" Type="http://schemas.openxmlformats.org/officeDocument/2006/relationships/image" Target="../media/image66.png"/><Relationship Id="rId5" Type="http://schemas.openxmlformats.org/officeDocument/2006/relationships/package" Target="../embeddings/Dessin_Microsoft_Visio8.vsdx"/><Relationship Id="rId10" Type="http://schemas.openxmlformats.org/officeDocument/2006/relationships/image" Target="../media/image64.png"/><Relationship Id="rId4" Type="http://schemas.openxmlformats.org/officeDocument/2006/relationships/image" Target="../media/image11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1.wmf"/><Relationship Id="rId4" Type="http://schemas.openxmlformats.org/officeDocument/2006/relationships/package" Target="../embeddings/Dessin_Microsoft_Visio9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0.emf"/><Relationship Id="rId5" Type="http://schemas.openxmlformats.org/officeDocument/2006/relationships/package" Target="../embeddings/Dessin_Microsoft_Visio11.vsdx"/><Relationship Id="rId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9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png"/><Relationship Id="rId5" Type="http://schemas.openxmlformats.org/officeDocument/2006/relationships/image" Target="../media/image80.emf"/><Relationship Id="rId4" Type="http://schemas.openxmlformats.org/officeDocument/2006/relationships/package" Target="../embeddings/Dessin_Microsoft_Visio13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package" Target="../embeddings/Dessin_Microsoft_Visio19.vsdx"/><Relationship Id="rId3" Type="http://schemas.openxmlformats.org/officeDocument/2006/relationships/package" Target="../embeddings/Dessin_Microsoft_Visio14.vsdx"/><Relationship Id="rId7" Type="http://schemas.openxmlformats.org/officeDocument/2006/relationships/package" Target="../embeddings/Dessin_Microsoft_Visio16.vsdx"/><Relationship Id="rId12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1.emf"/><Relationship Id="rId11" Type="http://schemas.openxmlformats.org/officeDocument/2006/relationships/package" Target="../embeddings/Dessin_Microsoft_Visio18.vsdx"/><Relationship Id="rId5" Type="http://schemas.openxmlformats.org/officeDocument/2006/relationships/package" Target="../embeddings/Dessin_Microsoft_Visio15.vsdx"/><Relationship Id="rId15" Type="http://schemas.openxmlformats.org/officeDocument/2006/relationships/package" Target="../embeddings/Dessin_Microsoft_Visio20.vsdx"/><Relationship Id="rId10" Type="http://schemas.openxmlformats.org/officeDocument/2006/relationships/image" Target="../media/image83.emf"/><Relationship Id="rId4" Type="http://schemas.openxmlformats.org/officeDocument/2006/relationships/image" Target="../media/image79.emf"/><Relationship Id="rId9" Type="http://schemas.openxmlformats.org/officeDocument/2006/relationships/package" Target="../embeddings/Dessin_Microsoft_Visio17.vsdx"/><Relationship Id="rId1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21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2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5.vsdx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9.emf"/><Relationship Id="rId12" Type="http://schemas.openxmlformats.org/officeDocument/2006/relationships/image" Target="../media/image9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24.vsdx"/><Relationship Id="rId11" Type="http://schemas.openxmlformats.org/officeDocument/2006/relationships/package" Target="../embeddings/Dessin_Microsoft_Visio26.vsdx"/><Relationship Id="rId5" Type="http://schemas.openxmlformats.org/officeDocument/2006/relationships/image" Target="../media/image88.emf"/><Relationship Id="rId10" Type="http://schemas.openxmlformats.org/officeDocument/2006/relationships/image" Target="../media/image11.png"/><Relationship Id="rId4" Type="http://schemas.openxmlformats.org/officeDocument/2006/relationships/package" Target="../embeddings/Dessin_Microsoft_Visio23.vsdx"/><Relationship Id="rId9" Type="http://schemas.openxmlformats.org/officeDocument/2006/relationships/image" Target="../media/image90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9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Dessin_Microsoft_Visio28.vsdx"/><Relationship Id="rId5" Type="http://schemas.openxmlformats.org/officeDocument/2006/relationships/image" Target="../media/image92.emf"/><Relationship Id="rId4" Type="http://schemas.openxmlformats.org/officeDocument/2006/relationships/package" Target="../embeddings/Dessin_Microsoft_Visio27.vsd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7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8.png"/><Relationship Id="rId5" Type="http://schemas.openxmlformats.org/officeDocument/2006/relationships/image" Target="../media/image9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2.png"/><Relationship Id="rId5" Type="http://schemas.openxmlformats.org/officeDocument/2006/relationships/image" Target="../media/image101.emf"/><Relationship Id="rId4" Type="http://schemas.openxmlformats.org/officeDocument/2006/relationships/package" Target="../embeddings/Dessin_Microsoft_Visio29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2.png"/><Relationship Id="rId5" Type="http://schemas.openxmlformats.org/officeDocument/2006/relationships/image" Target="../media/image101.emf"/><Relationship Id="rId4" Type="http://schemas.openxmlformats.org/officeDocument/2006/relationships/package" Target="../embeddings/Dessin_Microsoft_Visio30.vsd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2.png"/><Relationship Id="rId5" Type="http://schemas.openxmlformats.org/officeDocument/2006/relationships/image" Target="../media/image101.emf"/><Relationship Id="rId4" Type="http://schemas.openxmlformats.org/officeDocument/2006/relationships/package" Target="../embeddings/Dessin_Microsoft_Visio31.vsdx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3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3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14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1.png"/><Relationship Id="rId4" Type="http://schemas.openxmlformats.org/officeDocument/2006/relationships/image" Target="../media/image50.png"/><Relationship Id="rId9" Type="http://schemas.microsoft.com/office/2007/relationships/hdphoto" Target="../media/hdphoto5.wdp"/><Relationship Id="rId1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14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1.png"/><Relationship Id="rId4" Type="http://schemas.openxmlformats.org/officeDocument/2006/relationships/image" Target="../media/image50.png"/><Relationship Id="rId9" Type="http://schemas.microsoft.com/office/2007/relationships/hdphoto" Target="../media/hdphoto5.wdp"/><Relationship Id="rId1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14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1.png"/><Relationship Id="rId4" Type="http://schemas.openxmlformats.org/officeDocument/2006/relationships/image" Target="../media/image50.png"/><Relationship Id="rId9" Type="http://schemas.microsoft.com/office/2007/relationships/hdphoto" Target="../media/hdphoto5.wdp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5.png"/><Relationship Id="rId5" Type="http://schemas.openxmlformats.org/officeDocument/2006/relationships/image" Target="../media/image114.emf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9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6.jpeg"/><Relationship Id="rId5" Type="http://schemas.openxmlformats.org/officeDocument/2006/relationships/image" Target="../media/image115.emf"/><Relationship Id="rId4" Type="http://schemas.openxmlformats.org/officeDocument/2006/relationships/package" Target="../embeddings/Dessin_Microsoft_Visio32.vsdx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5.png"/><Relationship Id="rId7" Type="http://schemas.microsoft.com/office/2007/relationships/hdphoto" Target="../media/hdphoto6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51.png"/><Relationship Id="rId9" Type="http://schemas.openxmlformats.org/officeDocument/2006/relationships/image" Target="../media/image11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jpeg"/><Relationship Id="rId3" Type="http://schemas.openxmlformats.org/officeDocument/2006/relationships/image" Target="../media/image123.jpeg"/><Relationship Id="rId7" Type="http://schemas.openxmlformats.org/officeDocument/2006/relationships/image" Target="../media/image126.png"/><Relationship Id="rId12" Type="http://schemas.openxmlformats.org/officeDocument/2006/relationships/image" Target="../media/image13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17.png"/><Relationship Id="rId9" Type="http://schemas.openxmlformats.org/officeDocument/2006/relationships/image" Target="../media/image128.png"/><Relationship Id="rId14" Type="http://schemas.openxmlformats.org/officeDocument/2006/relationships/image" Target="../media/image1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Dessin_Microsoft_Visio34.vsdx"/><Relationship Id="rId11" Type="http://schemas.openxmlformats.org/officeDocument/2006/relationships/image" Target="../media/image162.png"/><Relationship Id="rId5" Type="http://schemas.openxmlformats.org/officeDocument/2006/relationships/image" Target="../media/image133.emf"/><Relationship Id="rId10" Type="http://schemas.openxmlformats.org/officeDocument/2006/relationships/image" Target="../media/image161.png"/><Relationship Id="rId4" Type="http://schemas.openxmlformats.org/officeDocument/2006/relationships/package" Target="../embeddings/Dessin_Microsoft_Visio33.vsdx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18" Type="http://schemas.openxmlformats.org/officeDocument/2006/relationships/image" Target="../media/image1630.png"/><Relationship Id="rId3" Type="http://schemas.openxmlformats.org/officeDocument/2006/relationships/package" Target="../embeddings/Dessin_Microsoft_Visio35.vsdx"/><Relationship Id="rId7" Type="http://schemas.openxmlformats.org/officeDocument/2006/relationships/package" Target="../embeddings/Dessin_Microsoft_Visio36.vsdx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39.vsdx"/><Relationship Id="rId10" Type="http://schemas.openxmlformats.org/officeDocument/2006/relationships/package" Target="../embeddings/Dessin_Microsoft_Visio38.vsdx"/><Relationship Id="rId19" Type="http://schemas.openxmlformats.org/officeDocument/2006/relationships/image" Target="../media/image164.png"/><Relationship Id="rId4" Type="http://schemas.openxmlformats.org/officeDocument/2006/relationships/image" Target="../media/image135.emf"/><Relationship Id="rId9" Type="http://schemas.openxmlformats.org/officeDocument/2006/relationships/package" Target="../embeddings/Dessin_Microsoft_Visio37.vsd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40.jpeg"/><Relationship Id="rId7" Type="http://schemas.openxmlformats.org/officeDocument/2006/relationships/image" Target="../media/image141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116.jpeg"/><Relationship Id="rId5" Type="http://schemas.openxmlformats.org/officeDocument/2006/relationships/image" Target="../media/image100.png"/><Relationship Id="rId10" Type="http://schemas.openxmlformats.org/officeDocument/2006/relationships/image" Target="../media/image144.jpeg"/><Relationship Id="rId4" Type="http://schemas.openxmlformats.org/officeDocument/2006/relationships/image" Target="../media/image97.jpeg"/><Relationship Id="rId9" Type="http://schemas.openxmlformats.org/officeDocument/2006/relationships/image" Target="../media/image1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3.vsdx"/><Relationship Id="rId18" Type="http://schemas.openxmlformats.org/officeDocument/2006/relationships/image" Target="../media/image182.png"/><Relationship Id="rId3" Type="http://schemas.openxmlformats.org/officeDocument/2006/relationships/package" Target="../embeddings/Dessin_Microsoft_Visio40.vsdx"/><Relationship Id="rId7" Type="http://schemas.openxmlformats.org/officeDocument/2006/relationships/package" Target="../embeddings/Dessin_Microsoft_Visio42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6.emf"/><Relationship Id="rId5" Type="http://schemas.openxmlformats.org/officeDocument/2006/relationships/package" Target="../embeddings/Dessin_Microsoft_Visio41.vsdx"/><Relationship Id="rId15" Type="http://schemas.openxmlformats.org/officeDocument/2006/relationships/image" Target="../media/image1790.png"/><Relationship Id="rId4" Type="http://schemas.openxmlformats.org/officeDocument/2006/relationships/image" Target="../media/image146.emf"/><Relationship Id="rId9" Type="http://schemas.openxmlformats.org/officeDocument/2006/relationships/package" Target="../embeddings/Dessin_Microsoft_Visio44.vs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1.vsdx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18" Type="http://schemas.openxmlformats.org/officeDocument/2006/relationships/image" Target="../media/image1870.png"/><Relationship Id="rId3" Type="http://schemas.openxmlformats.org/officeDocument/2006/relationships/package" Target="../embeddings/Dessin_Microsoft_Visio45.vsdx"/><Relationship Id="rId7" Type="http://schemas.openxmlformats.org/officeDocument/2006/relationships/package" Target="../embeddings/Dessin_Microsoft_Visio46.vsdx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9.vsdx"/><Relationship Id="rId10" Type="http://schemas.openxmlformats.org/officeDocument/2006/relationships/package" Target="../embeddings/Dessin_Microsoft_Visio48.vsdx"/><Relationship Id="rId19" Type="http://schemas.openxmlformats.org/officeDocument/2006/relationships/image" Target="../media/image1880.png"/><Relationship Id="rId4" Type="http://schemas.openxmlformats.org/officeDocument/2006/relationships/image" Target="../media/image147.emf"/><Relationship Id="rId9" Type="http://schemas.openxmlformats.org/officeDocument/2006/relationships/package" Target="../embeddings/Dessin_Microsoft_Visio47.vsdx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48.emf"/><Relationship Id="rId4" Type="http://schemas.openxmlformats.org/officeDocument/2006/relationships/package" Target="../embeddings/Dessin_Microsoft_Visio50.vsdx"/><Relationship Id="rId9" Type="http://schemas.openxmlformats.org/officeDocument/2006/relationships/image" Target="../media/image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50.png"/><Relationship Id="rId4" Type="http://schemas.openxmlformats.org/officeDocument/2006/relationships/image" Target="../media/image149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package" Target="../embeddings/Dessin_Microsoft_Visio52.vsdx"/><Relationship Id="rId7" Type="http://schemas.openxmlformats.org/officeDocument/2006/relationships/image" Target="../media/image1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2.png"/><Relationship Id="rId5" Type="http://schemas.openxmlformats.org/officeDocument/2006/relationships/image" Target="../media/image50.png"/><Relationship Id="rId4" Type="http://schemas.openxmlformats.org/officeDocument/2006/relationships/image" Target="../media/image151.emf"/><Relationship Id="rId9" Type="http://schemas.openxmlformats.org/officeDocument/2006/relationships/image" Target="../media/image15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5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960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60.png"/><Relationship Id="rId11" Type="http://schemas.openxmlformats.org/officeDocument/2006/relationships/image" Target="../media/image168.png"/><Relationship Id="rId5" Type="http://schemas.openxmlformats.org/officeDocument/2006/relationships/image" Target="../media/image158.emf"/><Relationship Id="rId10" Type="http://schemas.openxmlformats.org/officeDocument/2006/relationships/image" Target="../media/image167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66.png"/><Relationship Id="rId14" Type="http://schemas.openxmlformats.org/officeDocument/2006/relationships/image" Target="../media/image7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.jpeg"/><Relationship Id="rId4" Type="http://schemas.openxmlformats.org/officeDocument/2006/relationships/image" Target="../media/image17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74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75.emf"/><Relationship Id="rId4" Type="http://schemas.openxmlformats.org/officeDocument/2006/relationships/package" Target="../embeddings/Dessin_Microsoft_Visio54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6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7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39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40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41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63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64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65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19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6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6" name="Visio" r:id="rId4" imgW="6667573" imgH="1266740" progId="Visio.Drawing.15">
                  <p:embed/>
                </p:oleObj>
              </mc:Choice>
              <mc:Fallback>
                <p:oleObj name="Visio" r:id="rId4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3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6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0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519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13380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</a:p>
          <a:p>
            <a:pPr marL="0" indent="0">
              <a:buNone/>
            </a:pPr>
            <a:r>
              <a:rPr lang="fr-FR" sz="4000" b="1" dirty="0" smtClean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33" y="1587062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240358" y="2195300"/>
            <a:ext cx="1347318" cy="31604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08690" y="1587062"/>
            <a:ext cx="3478924" cy="7462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02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8" y="1554284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88" y="4541389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91" y="4572385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168" y="4356339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48127" y="3478284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983332" y="5892582"/>
            <a:ext cx="282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O1. </a:t>
            </a:r>
            <a:r>
              <a:rPr lang="fr-FR" sz="2000" b="1" dirty="0" err="1" smtClean="0"/>
              <a:t>Screen</a:t>
            </a:r>
            <a:r>
              <a:rPr lang="fr-FR" sz="2000" b="1" dirty="0" smtClean="0"/>
              <a:t>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</a:t>
            </a:r>
            <a:r>
              <a:rPr lang="fr-FR" sz="2000" b="1" dirty="0" err="1" smtClean="0"/>
              <a:t>resolution</a:t>
            </a:r>
            <a:endParaRPr lang="fr-FR" sz="20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443601" y="5892582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O2.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b="1" dirty="0" smtClean="0"/>
              <a:t>       performance</a:t>
            </a:r>
            <a:endParaRPr lang="fr-FR" sz="20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787439" y="5892582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O3. </a:t>
            </a:r>
            <a:r>
              <a:rPr lang="fr-FR" sz="2000" b="1" dirty="0" err="1" smtClean="0"/>
              <a:t>Analyst</a:t>
            </a:r>
            <a:endParaRPr lang="fr-FR" sz="2000" b="1" dirty="0" smtClean="0"/>
          </a:p>
          <a:p>
            <a:pPr algn="ctr"/>
            <a:r>
              <a:rPr lang="fr-FR" sz="2000" b="1" dirty="0"/>
              <a:t> </a:t>
            </a:r>
            <a:r>
              <a:rPr lang="fr-FR" sz="2000" b="1" dirty="0" smtClean="0"/>
              <a:t>               </a:t>
            </a:r>
            <a:r>
              <a:rPr lang="fr-FR" sz="2000" b="1" dirty="0" err="1" smtClean="0"/>
              <a:t>capabilities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7" name="Visio" r:id="rId5" imgW="7391371" imgH="3791093" progId="Visio.Drawing.15">
                  <p:embed/>
                </p:oleObj>
              </mc:Choice>
              <mc:Fallback>
                <p:oleObj name="Visio" r:id="rId5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3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88384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883849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188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550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5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38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913406" y="256172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025270" y="2418927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3166582" y="2293251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4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2014216" y="2409399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3215266" y="2458212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t 35"/>
          <p:cNvGraphicFramePr>
            <a:graphicFrameLocks noChangeAspect="1"/>
          </p:cNvGraphicFramePr>
          <p:nvPr>
            <p:extLst/>
          </p:nvPr>
        </p:nvGraphicFramePr>
        <p:xfrm>
          <a:off x="3313747" y="2444396"/>
          <a:ext cx="3917370" cy="2903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0" name="Visio" r:id="rId5" imgW="7044120" imgH="5243400" progId="Visio.Drawing.15">
                  <p:embed/>
                </p:oleObj>
              </mc:Choice>
              <mc:Fallback>
                <p:oleObj name="Visio" r:id="rId5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3747" y="2444396"/>
                        <a:ext cx="3917370" cy="2903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2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7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3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3.User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0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0000"/>
                </a:solidFill>
              </a:rPr>
              <a:t>Data </a:t>
            </a:r>
            <a:r>
              <a:rPr lang="fr-FR" b="1" dirty="0" err="1" smtClean="0">
                <a:solidFill>
                  <a:srgbClr val="FF0000"/>
                </a:solidFill>
              </a:rPr>
              <a:t>aggregation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FF0000"/>
                </a:solidFill>
              </a:rPr>
              <a:t>Visualization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9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4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" name="Obje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2662065"/>
                </p:ext>
              </p:extLst>
            </p:nvPr>
          </p:nvGraphicFramePr>
          <p:xfrm>
            <a:off x="825827" y="1781206"/>
            <a:ext cx="4892632" cy="40110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16" name="Visio" r:id="rId4" imgW="7400848" imgH="6067575" progId="Visio.Drawing.15">
                    <p:embed/>
                  </p:oleObj>
                </mc:Choice>
                <mc:Fallback>
                  <p:oleObj name="Visio" r:id="rId4" imgW="7400848" imgH="6067575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25827" y="1781206"/>
                          <a:ext cx="4892632" cy="40110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6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2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Compliance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143402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Particularities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94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95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90700"/>
            <a:ext cx="7452271" cy="2707836"/>
          </a:xfrm>
        </p:spPr>
        <p:txBody>
          <a:bodyPr>
            <a:noAutofit/>
          </a:bodyPr>
          <a:lstStyle/>
          <a:p>
            <a:r>
              <a:rPr lang="fr-FR" sz="2400" dirty="0" smtClean="0"/>
              <a:t>New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aggregation</a:t>
            </a:r>
            <a:r>
              <a:rPr lang="fr-FR" sz="2400" b="1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lvl="1"/>
            <a:r>
              <a:rPr lang="fr-FR" sz="1800" dirty="0" smtClean="0"/>
              <a:t>Design of a </a:t>
            </a:r>
            <a:r>
              <a:rPr lang="fr-FR" sz="1800" b="1" dirty="0" smtClean="0"/>
              <a:t>data structure </a:t>
            </a:r>
            <a:r>
              <a:rPr lang="fr-FR" sz="1800" dirty="0" smtClean="0"/>
              <a:t>compatible </a:t>
            </a:r>
            <a:r>
              <a:rPr lang="fr-FR" sz="1800" dirty="0" err="1" smtClean="0"/>
              <a:t>with</a:t>
            </a:r>
            <a:r>
              <a:rPr lang="fr-FR" sz="1800" dirty="0" smtClean="0"/>
              <a:t> the </a:t>
            </a:r>
            <a:r>
              <a:rPr lang="fr-FR" sz="1800" b="1" dirty="0" err="1" smtClean="0"/>
              <a:t>resource</a:t>
            </a:r>
            <a:r>
              <a:rPr lang="fr-FR" sz="1800" b="1" dirty="0" smtClean="0"/>
              <a:t> structure</a:t>
            </a:r>
          </a:p>
          <a:p>
            <a:pPr lvl="1"/>
            <a:r>
              <a:rPr lang="fr-FR" sz="1800" dirty="0" smtClean="0"/>
              <a:t>Design of </a:t>
            </a:r>
            <a:r>
              <a:rPr lang="fr-FR" sz="1800" b="1" dirty="0" smtClean="0"/>
              <a:t>a new </a:t>
            </a:r>
            <a:r>
              <a:rPr lang="fr-FR" sz="1800" dirty="0" err="1" smtClean="0"/>
              <a:t>algorithm</a:t>
            </a:r>
            <a:endParaRPr lang="fr-FR" sz="1800" b="1" dirty="0" smtClean="0"/>
          </a:p>
          <a:p>
            <a:pPr lvl="1"/>
            <a:r>
              <a:rPr lang="fr-FR" sz="1800" dirty="0" smtClean="0"/>
              <a:t>Efficient and </a:t>
            </a:r>
            <a:r>
              <a:rPr lang="fr-FR" sz="1800" dirty="0" err="1" smtClean="0"/>
              <a:t>reusable</a:t>
            </a:r>
            <a:r>
              <a:rPr lang="fr-FR" sz="1800" dirty="0" smtClean="0"/>
              <a:t> </a:t>
            </a:r>
            <a:r>
              <a:rPr lang="fr-FR" sz="1800" b="1" dirty="0" err="1" smtClean="0"/>
              <a:t>implementation</a:t>
            </a:r>
            <a:endParaRPr lang="fr-FR" sz="1800" dirty="0" smtClean="0"/>
          </a:p>
          <a:p>
            <a:r>
              <a:rPr lang="fr-FR" sz="2400" dirty="0" smtClean="0"/>
              <a:t>Design and </a:t>
            </a:r>
            <a:r>
              <a:rPr lang="fr-FR" sz="2400" dirty="0" err="1" smtClean="0"/>
              <a:t>implementation</a:t>
            </a:r>
            <a:r>
              <a:rPr lang="fr-FR" sz="2400" dirty="0" smtClean="0"/>
              <a:t> of an </a:t>
            </a:r>
            <a:r>
              <a:rPr lang="fr-FR" sz="2400" b="1" dirty="0" smtClean="0"/>
              <a:t>effective </a:t>
            </a:r>
            <a:r>
              <a:rPr lang="fr-FR" sz="2400" b="1" dirty="0" err="1" smtClean="0"/>
              <a:t>visualization</a:t>
            </a:r>
            <a:endParaRPr lang="fr-FR" sz="2400" b="1" dirty="0" smtClean="0"/>
          </a:p>
          <a:p>
            <a:pPr lvl="1"/>
            <a:r>
              <a:rPr lang="fr-FR" sz="1800" dirty="0" err="1" smtClean="0"/>
              <a:t>Additional</a:t>
            </a:r>
            <a:r>
              <a:rPr lang="fr-FR" sz="1800" dirty="0" smtClean="0"/>
              <a:t> </a:t>
            </a:r>
            <a:r>
              <a:rPr lang="fr-FR" sz="1800" b="1" dirty="0" smtClean="0"/>
              <a:t>data and </a:t>
            </a:r>
            <a:r>
              <a:rPr lang="fr-FR" sz="1800" b="1" dirty="0" err="1" smtClean="0"/>
              <a:t>visual</a:t>
            </a:r>
            <a:r>
              <a:rPr lang="fr-FR" sz="1800" b="1" dirty="0" smtClean="0"/>
              <a:t> </a:t>
            </a:r>
            <a:r>
              <a:rPr lang="fr-FR" sz="1800" dirty="0" err="1" smtClean="0"/>
              <a:t>aggregations</a:t>
            </a:r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15007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5234152"/>
            <a:ext cx="7452271" cy="162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prstClr val="black"/>
                </a:solidFill>
              </a:rPr>
              <a:t>Dosimont</a:t>
            </a:r>
            <a:r>
              <a:rPr lang="en-US" sz="1600" b="1" dirty="0">
                <a:solidFill>
                  <a:prstClr val="black"/>
                </a:solidFill>
              </a:rPr>
              <a:t>, </a:t>
            </a:r>
            <a:r>
              <a:rPr lang="en-US" sz="1600" b="1" dirty="0" err="1" smtClean="0">
                <a:solidFill>
                  <a:prstClr val="black"/>
                </a:solidFill>
              </a:rPr>
              <a:t>Lamarche</a:t>
            </a:r>
            <a:r>
              <a:rPr lang="en-US" sz="1600" b="1" dirty="0" smtClean="0">
                <a:solidFill>
                  <a:prstClr val="black"/>
                </a:solidFill>
              </a:rPr>
              <a:t>-Perrin et al. – </a:t>
            </a:r>
            <a:r>
              <a:rPr lang="en-US" sz="1600" dirty="0" smtClean="0"/>
              <a:t>A </a:t>
            </a:r>
            <a:r>
              <a:rPr lang="en-US" sz="1600" dirty="0"/>
              <a:t>Spatiotemporal Data Aggregation Technique for Performance Analysis of Large-scale Execution </a:t>
            </a:r>
            <a:r>
              <a:rPr lang="en-US" sz="1600" dirty="0" smtClean="0"/>
              <a:t>Traces, CLUSTER 2014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697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450427" y="4845267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2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8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6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6206365" y="3021503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2039525" y="1354640"/>
            <a:ext cx="2869682" cy="1673905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4" y="2330069"/>
            <a:ext cx="3992691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48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4" y="2330069"/>
                          <a:ext cx="3992691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>
            <a:off x="3836490" y="1204003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58968"/>
              </p:ext>
            </p:extLst>
          </p:nvPr>
        </p:nvGraphicFramePr>
        <p:xfrm>
          <a:off x="5393678" y="4061562"/>
          <a:ext cx="964376" cy="167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9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3678" y="4061562"/>
                        <a:ext cx="964376" cy="167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7357"/>
              </p:ext>
            </p:extLst>
          </p:nvPr>
        </p:nvGraphicFramePr>
        <p:xfrm>
          <a:off x="7594984" y="1890481"/>
          <a:ext cx="974725" cy="10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0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4984" y="1890481"/>
                        <a:ext cx="974725" cy="10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48539"/>
              </p:ext>
            </p:extLst>
          </p:nvPr>
        </p:nvGraphicFramePr>
        <p:xfrm>
          <a:off x="7303029" y="5854359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1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3029" y="5854359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229813" y="3027232"/>
            <a:ext cx="1417454" cy="782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6457950" y="2676833"/>
            <a:ext cx="1026583" cy="1781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198533" y="5096933"/>
            <a:ext cx="1259417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8027333" y="1773798"/>
            <a:ext cx="0" cy="1253434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57950" y="5501523"/>
            <a:ext cx="781050" cy="695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604037" y="300146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194814" y="300146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2879184" y="3083144"/>
            <a:ext cx="469683" cy="6675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88196"/>
              </p:ext>
            </p:extLst>
          </p:nvPr>
        </p:nvGraphicFramePr>
        <p:xfrm>
          <a:off x="1993055" y="4061562"/>
          <a:ext cx="1372975" cy="167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2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93055" y="4061562"/>
                        <a:ext cx="1372975" cy="167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2819686" y="3931406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2084714" y="579543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996540" y="579543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6029"/>
              </p:ext>
            </p:extLst>
          </p:nvPr>
        </p:nvGraphicFramePr>
        <p:xfrm>
          <a:off x="7239000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3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9000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518177"/>
              </p:ext>
            </p:extLst>
          </p:nvPr>
        </p:nvGraphicFramePr>
        <p:xfrm>
          <a:off x="8205762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4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5762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159408" y="195111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179059" y="49313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5933005" y="20886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3825406" y="493134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674561"/>
              </p:ext>
            </p:extLst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3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e 29"/>
          <p:cNvGrpSpPr/>
          <p:nvPr/>
        </p:nvGrpSpPr>
        <p:grpSpPr>
          <a:xfrm>
            <a:off x="2253039" y="1546379"/>
            <a:ext cx="1540934" cy="645311"/>
            <a:chOff x="2692400" y="1341591"/>
            <a:chExt cx="1794935" cy="690030"/>
          </a:xfrm>
        </p:grpSpPr>
        <p:grpSp>
          <p:nvGrpSpPr>
            <p:cNvPr id="5" name="Groupe 4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Connecteur droit avec flèche 17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ZoneTexte 28"/>
          <p:cNvSpPr txBox="1"/>
          <p:nvPr/>
        </p:nvSpPr>
        <p:spPr>
          <a:xfrm>
            <a:off x="27799" y="1722393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8583136" y="1564651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02044" y="171802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707612"/>
            <a:ext cx="8013921" cy="4570966"/>
            <a:chOff x="1155538" y="1178265"/>
            <a:chExt cx="8013921" cy="4570966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53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7078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4994563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7179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20427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85724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7038487" y="312217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394815" y="3636842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5023" y="1599700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5023" y="1227493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8502" y="1178265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8502" y="153984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3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4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5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6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72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73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  <p:sp>
        <p:nvSpPr>
          <p:cNvPr id="23" name="Ellipse 22"/>
          <p:cNvSpPr/>
          <p:nvPr/>
        </p:nvSpPr>
        <p:spPr>
          <a:xfrm>
            <a:off x="4201454" y="2002116"/>
            <a:ext cx="1221127" cy="3578877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1294"/>
              </p:ext>
            </p:extLst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34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97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72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1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6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pic>
        <p:nvPicPr>
          <p:cNvPr id="35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048" y="389285"/>
            <a:ext cx="799969" cy="79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41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048" y="389285"/>
            <a:ext cx="799969" cy="79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pic>
        <p:nvPicPr>
          <p:cNvPr id="60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048" y="389285"/>
            <a:ext cx="799969" cy="79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6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048" y="389285"/>
            <a:ext cx="799969" cy="79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</a:t>
            </a:r>
            <a:r>
              <a:rPr lang="fr-FR" sz="2000" dirty="0" err="1" smtClean="0"/>
              <a:t>significant</a:t>
            </a:r>
            <a:r>
              <a:rPr lang="fr-FR" sz="2000" dirty="0" smtClean="0"/>
              <a:t>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604318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4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  <a:endParaRPr lang="fr-FR" sz="2000" b="1" dirty="0" smtClean="0"/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>
                <a:solidFill>
                  <a:srgbClr val="FF0000"/>
                </a:solidFill>
              </a:rPr>
              <a:t>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9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6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048" y="389285"/>
            <a:ext cx="799969" cy="79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1" y="3152683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472568" y="3914862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 smtClean="0"/>
              <a:t>Microscopic</a:t>
            </a:r>
            <a:endParaRPr lang="fr-FR" sz="1400" dirty="0" smtClean="0"/>
          </a:p>
          <a:p>
            <a:pPr algn="ctr"/>
            <a:r>
              <a:rPr lang="fr-FR" sz="1400" dirty="0" err="1" smtClean="0"/>
              <a:t>Representation</a:t>
            </a:r>
            <a:endParaRPr lang="fr-FR" sz="1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71" y="3213995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13" y="5466102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207" y="431757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2422217" y="279802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 smtClean="0"/>
              <a:t>Quality</a:t>
            </a:r>
            <a:endParaRPr lang="fr-FR" sz="1400" dirty="0" smtClean="0"/>
          </a:p>
          <a:p>
            <a:pPr algn="ctr"/>
            <a:r>
              <a:rPr lang="fr-FR" sz="1400" dirty="0" err="1" smtClean="0"/>
              <a:t>Measures</a:t>
            </a:r>
            <a:endParaRPr lang="fr-FR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2563465" y="4509757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Best </a:t>
            </a:r>
            <a:r>
              <a:rPr lang="fr-FR" sz="1400" dirty="0" err="1" smtClean="0"/>
              <a:t>Cut</a:t>
            </a:r>
            <a:endParaRPr lang="fr-FR" sz="1400" dirty="0" smtClean="0"/>
          </a:p>
          <a:p>
            <a:pPr algn="ctr"/>
            <a:r>
              <a:rPr lang="fr-FR" sz="1400" dirty="0" smtClean="0"/>
              <a:t>Computation</a:t>
            </a:r>
            <a:endParaRPr lang="fr-FR" sz="1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2557793" y="5714283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Partition</a:t>
            </a:r>
          </a:p>
          <a:p>
            <a:pPr algn="ctr"/>
            <a:r>
              <a:rPr lang="fr-FR" sz="1400" dirty="0" smtClean="0"/>
              <a:t>Computation</a:t>
            </a:r>
            <a:endParaRPr lang="fr-FR" sz="1400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39" y="3861337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1590208" y="3565215"/>
            <a:ext cx="425140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18" idx="2"/>
          </p:cNvCxnSpPr>
          <p:nvPr/>
        </p:nvCxnSpPr>
        <p:spPr>
          <a:xfrm flipH="1">
            <a:off x="2372110" y="3914862"/>
            <a:ext cx="12568" cy="40270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2633849" y="3854464"/>
            <a:ext cx="358358" cy="24965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2327191" y="5017968"/>
            <a:ext cx="0" cy="36392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3656268" y="386244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 smtClean="0"/>
              <a:t>Quality</a:t>
            </a:r>
            <a:r>
              <a:rPr lang="fr-FR" sz="1400" dirty="0" smtClean="0"/>
              <a:t> </a:t>
            </a:r>
          </a:p>
          <a:p>
            <a:pPr algn="ctr"/>
            <a:r>
              <a:rPr lang="fr-FR" sz="1400" dirty="0" err="1" smtClean="0"/>
              <a:t>Curves</a:t>
            </a:r>
            <a:endParaRPr lang="fr-FR" sz="1400" dirty="0"/>
          </a:p>
        </p:txBody>
      </p:sp>
      <p:sp>
        <p:nvSpPr>
          <p:cNvPr id="37" name="ZoneTexte 36"/>
          <p:cNvSpPr txBox="1"/>
          <p:nvPr/>
        </p:nvSpPr>
        <p:spPr>
          <a:xfrm>
            <a:off x="4482135" y="1967819"/>
            <a:ext cx="43168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Internship</a:t>
            </a:r>
            <a:r>
              <a:rPr lang="fr-FR" b="1" dirty="0"/>
              <a:t> </a:t>
            </a:r>
            <a:r>
              <a:rPr lang="fr-FR" b="1" dirty="0" smtClean="0"/>
              <a:t>: 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472568" y="1911361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/>
          <p:nvPr/>
        </p:nvCxnSpPr>
        <p:spPr>
          <a:xfrm flipH="1">
            <a:off x="2762588" y="2974997"/>
            <a:ext cx="1719545" cy="54568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482135" y="1937189"/>
            <a:ext cx="4420565" cy="4419161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4482133" y="2634949"/>
            <a:ext cx="287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Temporal </a:t>
            </a:r>
            <a:r>
              <a:rPr lang="fr-FR" sz="1600" b="1" dirty="0" err="1" smtClean="0"/>
              <a:t>aggregation</a:t>
            </a:r>
            <a:r>
              <a:rPr lang="fr-FR" sz="1600" b="1" dirty="0" smtClean="0"/>
              <a:t>: </a:t>
            </a:r>
            <a:r>
              <a:rPr lang="fr-FR" sz="1600" b="1" dirty="0" err="1" smtClean="0"/>
              <a:t>Parallelization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with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OpenMP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Visual </a:t>
            </a:r>
            <a:r>
              <a:rPr lang="fr-FR" dirty="0" err="1"/>
              <a:t>a</a:t>
            </a:r>
            <a:r>
              <a:rPr lang="fr-FR" dirty="0" err="1" smtClean="0"/>
              <a:t>nalysis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8534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1587062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8738"/>
              </p:ext>
            </p:extLst>
          </p:nvPr>
        </p:nvGraphicFramePr>
        <p:xfrm>
          <a:off x="5550158" y="24431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2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158" y="24431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3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2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79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80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8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82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83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82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9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60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61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62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63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3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3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4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5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6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7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5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9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43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57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0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4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9084</TotalTime>
  <Words>4654</Words>
  <Application>Microsoft Office PowerPoint</Application>
  <PresentationFormat>Affichage à l'écran (4:3)</PresentationFormat>
  <Paragraphs>1758</Paragraphs>
  <Slides>128</Slides>
  <Notes>85</Notes>
  <HiddenSlides>0</HiddenSlides>
  <MMClips>1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128</vt:i4>
      </vt:variant>
    </vt:vector>
  </HeadingPairs>
  <TitlesOfParts>
    <vt:vector size="138" baseType="lpstr">
      <vt:lpstr>Aller</vt:lpstr>
      <vt:lpstr>Arial</vt:lpstr>
      <vt:lpstr>Calibri</vt:lpstr>
      <vt:lpstr>Cambria Math</vt:lpstr>
      <vt:lpstr>Century Schoolbook</vt:lpstr>
      <vt:lpstr>Star Jedi Logo MonoLine</vt:lpstr>
      <vt:lpstr>Office Theme</vt:lpstr>
      <vt:lpstr>Visio</vt:lpstr>
      <vt:lpstr>Acrobat Document</vt:lpstr>
      <vt:lpstr>Dessin Microsoft Visio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Visual analysis top down approach</vt:lpstr>
      <vt:lpstr>Space time diagram</vt:lpstr>
      <vt:lpstr>Space time diagram</vt:lpstr>
      <vt:lpstr>Examples of tools using Gantt chart</vt:lpstr>
      <vt:lpstr>These overviews are not satisfying</vt:lpstr>
      <vt:lpstr>O1.Visualization support</vt:lpstr>
      <vt:lpstr>O1.Visualization support</vt:lpstr>
      <vt:lpstr>O2.Interactivity performance</vt:lpstr>
      <vt:lpstr>O3.User</vt:lpstr>
      <vt:lpstr>Outline</vt:lpstr>
      <vt:lpstr>Temporal Overview</vt:lpstr>
      <vt:lpstr>Interest of Temporal Analysis</vt:lpstr>
      <vt:lpstr>Interest of Temporal Analysis</vt:lpstr>
      <vt:lpstr>Interest of Temporal Analysis</vt:lpstr>
      <vt:lpstr>Aggregation method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My contributions</vt:lpstr>
      <vt:lpstr>Fill the microscopic model</vt:lpstr>
      <vt:lpstr>Visualize the trace abstraction</vt:lpstr>
      <vt:lpstr>Stacked bar chart visual aggregation</vt:lpstr>
      <vt:lpstr>Example of analyses</vt:lpstr>
      <vt:lpstr>TS Record Analysis Demonstration</vt:lpstr>
      <vt:lpstr>Compliance with the top down approach</vt:lpstr>
      <vt:lpstr>Particularities of parallel applications</vt:lpstr>
      <vt:lpstr>Structure of the resources</vt:lpstr>
      <vt:lpstr>Analysis of parallel applications</vt:lpstr>
      <vt:lpstr>LU class C (700 processes) on G5K</vt:lpstr>
      <vt:lpstr>Influence of the hierarchy</vt:lpstr>
      <vt:lpstr>Influence of the hierarchy</vt:lpstr>
      <vt:lpstr>Influence of the hierarchy</vt:lpstr>
      <vt:lpstr>Spatiotemporal Overview</vt:lpstr>
      <vt:lpstr>My contributions</vt:lpstr>
      <vt:lpstr>Aggregate the microscopic model</vt:lpstr>
      <vt:lpstr>Forbidden Aggregates</vt:lpstr>
      <vt:lpstr>Sequence of temporal and spatial cuts</vt:lpstr>
      <vt:lpstr>Compute best cuts: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Framesoc</vt:lpstr>
      <vt:lpstr>My contributions</vt:lpstr>
      <vt:lpstr>Ocelotl</vt:lpstr>
      <vt:lpstr>Ocelotl</vt:lpstr>
      <vt:lpstr>Ocelotl</vt:lpstr>
      <vt:lpstr>Constrained zoom</vt:lpstr>
      <vt:lpstr>Constrained zoom</vt:lpstr>
      <vt:lpstr>Content of visual aggregates</vt:lpstr>
      <vt:lpstr>Analysis Pipeline </vt:lpstr>
      <vt:lpstr>Avoid useless recomputation during interaction</vt:lpstr>
      <vt:lpstr>Improving trace reading </vt:lpstr>
      <vt:lpstr>Microscopic Model Cache</vt:lpstr>
      <vt:lpstr>Conclusion</vt:lpstr>
      <vt:lpstr>Summary of my contributions</vt:lpstr>
      <vt:lpstr>Fulfilling Top Down Approach</vt:lpstr>
      <vt:lpstr>In practice…</vt:lpstr>
      <vt:lpstr>Perspectives: Memory Analysis</vt:lpstr>
      <vt:lpstr>Perspectives: Algorithm Parallelization</vt:lpstr>
      <vt:lpstr>Thank you for your attention!</vt:lpstr>
      <vt:lpstr>Backup</vt:lpstr>
      <vt:lpstr>New applications</vt:lpstr>
      <vt:lpstr>Perspectives: Memory Analysis</vt:lpstr>
      <vt:lpstr>Publications</vt:lpstr>
      <vt:lpstr>Quality computation </vt:lpstr>
      <vt:lpstr>Elmqvist &amp; Fekete’s criteria</vt:lpstr>
      <vt:lpstr>Thanks</vt:lpstr>
      <vt:lpstr>Best Partition problem</vt:lpstr>
      <vt:lpstr>Fill the microscopic model</vt:lpstr>
      <vt:lpstr>Lattice</vt:lpstr>
      <vt:lpstr>Complexity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Main thread</vt:lpstr>
      <vt:lpstr>CG class C (64 processes) on G5K</vt:lpstr>
      <vt:lpstr>Knowledge on the application</vt:lpstr>
      <vt:lpstr>Best Cut Algorithm : naive approach</vt:lpstr>
      <vt:lpstr>Best Cut Algorithm : dynamic programming</vt:lpstr>
      <vt:lpstr>Solving the problem</vt:lpstr>
      <vt:lpstr>Trace content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Embedded systems</vt:lpstr>
      <vt:lpstr>Parallel systems</vt:lpstr>
      <vt:lpstr>Notations</vt:lpstr>
      <vt:lpstr>Original microscopic model</vt:lpstr>
      <vt:lpstr>Build a microscopic model from the trace</vt:lpstr>
      <vt:lpstr>How to aggregate the microscopic model</vt:lpstr>
      <vt:lpstr>Aggregation process</vt:lpstr>
      <vt:lpstr>Visualization</vt:lpstr>
      <vt:lpstr>In practice…</vt:lpstr>
      <vt:lpstr>Microscopic model structure</vt:lpstr>
      <vt:lpstr>Microscopic model persistent cache</vt:lpstr>
      <vt:lpstr>Shneiderman’s mantra: Overview</vt:lpstr>
      <vt:lpstr>Shneiderman’s mantra: Filter</vt:lpstr>
      <vt:lpstr>Shneiderman’s mantra: Details on demand</vt:lpstr>
      <vt:lpstr>Shneiderman’s mantra: Details on demand</vt:lpstr>
      <vt:lpstr>Hierarchize the spatial dimension</vt:lpstr>
      <vt:lpstr>Example of analyses</vt:lpstr>
      <vt:lpstr>Ocelotl Analysis Tool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797</cp:revision>
  <dcterms:created xsi:type="dcterms:W3CDTF">2015-05-04T13:17:04Z</dcterms:created>
  <dcterms:modified xsi:type="dcterms:W3CDTF">2015-06-05T17:15:51Z</dcterms:modified>
</cp:coreProperties>
</file>